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3" r:id="rId7"/>
    <p:sldId id="264" r:id="rId8"/>
    <p:sldId id="259" r:id="rId9"/>
    <p:sldId id="258" r:id="rId10"/>
    <p:sldId id="260" r:id="rId11"/>
    <p:sldId id="274" r:id="rId12"/>
    <p:sldId id="275" r:id="rId13"/>
    <p:sldId id="272" r:id="rId14"/>
    <p:sldId id="278" r:id="rId15"/>
    <p:sldId id="262" r:id="rId16"/>
    <p:sldId id="263" r:id="rId17"/>
    <p:sldId id="265" r:id="rId18"/>
    <p:sldId id="270" r:id="rId19"/>
    <p:sldId id="276" r:id="rId20"/>
    <p:sldId id="277" r:id="rId21"/>
    <p:sldId id="271" r:id="rId2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8" autoAdjust="0"/>
    <p:restoredTop sz="95161" autoAdjust="0"/>
  </p:normalViewPr>
  <p:slideViewPr>
    <p:cSldViewPr snapToGrid="0" showGuides="1">
      <p:cViewPr varScale="1">
        <p:scale>
          <a:sx n="87" d="100"/>
          <a:sy n="87" d="100"/>
        </p:scale>
        <p:origin x="96" y="5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2026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D2109-5B80-B543-B47B-68FE000A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3" y="2892491"/>
            <a:ext cx="5363707" cy="3965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0EE3C-2D68-5443-B438-96F3517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Normative type </a:t>
            </a:r>
            <a:r>
              <a:rPr lang="en-US" dirty="0" err="1"/>
              <a:t>NTNDArray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00FD-5B32-8648-BF66-4B729EA2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6367"/>
            <a:ext cx="11430000" cy="4675146"/>
          </a:xfrm>
        </p:spPr>
        <p:txBody>
          <a:bodyPr/>
          <a:lstStyle/>
          <a:p>
            <a:r>
              <a:rPr lang="en-US" dirty="0"/>
              <a:t>See Area Detector (</a:t>
            </a:r>
            <a:r>
              <a:rPr lang="en-US" dirty="0" err="1"/>
              <a:t>NDPluginPVA</a:t>
            </a:r>
            <a:r>
              <a:rPr lang="en-US" dirty="0"/>
              <a:t>) or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/examples/15_pv_access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start_imagedemo</a:t>
            </a:r>
            <a:endParaRPr lang="en-US" dirty="0"/>
          </a:p>
          <a:p>
            <a:r>
              <a:rPr lang="en-US" dirty="0"/>
              <a:t>Terminal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 </a:t>
            </a:r>
            <a:r>
              <a:rPr lang="en-US" sz="2000" dirty="0" err="1">
                <a:latin typeface="Courier" pitchFamily="2" charset="0"/>
              </a:rPr>
              <a:t>pvinfo</a:t>
            </a:r>
            <a:r>
              <a:rPr lang="en-US" sz="2000" dirty="0">
                <a:latin typeface="Courier" pitchFamily="2" charset="0"/>
              </a:rPr>
              <a:t> IMAGE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CS-Studio: Image widget</a:t>
            </a:r>
          </a:p>
          <a:p>
            <a:pPr lvl="1"/>
            <a:r>
              <a:rPr lang="en-US" dirty="0"/>
              <a:t>Only needs </a:t>
            </a:r>
            <a:r>
              <a:rPr lang="en-US" dirty="0" err="1"/>
              <a:t>pva</a:t>
            </a:r>
            <a:r>
              <a:rPr lang="en-US" dirty="0"/>
              <a:t>://IMAGE</a:t>
            </a:r>
          </a:p>
          <a:p>
            <a:pPr lvl="1"/>
            <a:r>
              <a:rPr lang="en-US" dirty="0"/>
              <a:t>See</a:t>
            </a:r>
            <a:br>
              <a:rPr lang="en-US" dirty="0"/>
            </a:br>
            <a:r>
              <a:rPr lang="en-US" dirty="0"/>
              <a:t>examples/15_pvaccess/</a:t>
            </a:r>
            <a:br>
              <a:rPr lang="en-US" dirty="0"/>
            </a:br>
            <a:r>
              <a:rPr lang="en-US" dirty="0"/>
              <a:t>                                 </a:t>
            </a:r>
            <a:r>
              <a:rPr lang="en-US" dirty="0" err="1"/>
              <a:t>PVA_IMAGE.bob</a:t>
            </a:r>
            <a:endParaRPr lang="en-US" dirty="0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4D56104-60FC-D642-BC28-7D748FFF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94" y="813816"/>
            <a:ext cx="4292081" cy="420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48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D0F9-CF61-1A90-6265-71DD3C54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4521374" cy="539496"/>
          </a:xfrm>
        </p:spPr>
        <p:txBody>
          <a:bodyPr/>
          <a:lstStyle/>
          <a:p>
            <a:r>
              <a:rPr lang="en-US" dirty="0"/>
              <a:t>SNS Neutron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CECD1-F31A-7B67-9A79-EC1C2FD08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426" y="734923"/>
            <a:ext cx="3648756" cy="400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A81C5-563E-04FB-93E6-9353DAB8B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86" y="4539088"/>
            <a:ext cx="4375337" cy="1805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0DAC4-35C8-405E-E197-B2D76F5D1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26" y="1223292"/>
            <a:ext cx="2581185" cy="22848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5D77ED-F8AF-C77B-5E9E-61862D630FA8}"/>
              </a:ext>
            </a:extLst>
          </p:cNvPr>
          <p:cNvSpPr txBox="1"/>
          <p:nvPr/>
        </p:nvSpPr>
        <p:spPr>
          <a:xfrm>
            <a:off x="507023" y="2181443"/>
            <a:ext cx="105670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neutron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22A95DB-F223-F873-FD0C-766FE8D1D914}"/>
              </a:ext>
            </a:extLst>
          </p:cNvPr>
          <p:cNvSpPr/>
          <p:nvPr/>
        </p:nvSpPr>
        <p:spPr>
          <a:xfrm>
            <a:off x="1621609" y="2320460"/>
            <a:ext cx="1300011" cy="7294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20CC95D-06C4-FD28-479E-988B8ADEC8D3}"/>
              </a:ext>
            </a:extLst>
          </p:cNvPr>
          <p:cNvSpPr/>
          <p:nvPr/>
        </p:nvSpPr>
        <p:spPr>
          <a:xfrm rot="2156216">
            <a:off x="2768306" y="1180339"/>
            <a:ext cx="1434869" cy="5394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A397393-5DBD-3BE0-D553-EE66BF062CA9}"/>
              </a:ext>
            </a:extLst>
          </p:cNvPr>
          <p:cNvSpPr/>
          <p:nvPr/>
        </p:nvSpPr>
        <p:spPr>
          <a:xfrm>
            <a:off x="507023" y="2488814"/>
            <a:ext cx="1114586" cy="4077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485766E-438B-6B0C-7787-4873F01CD17B}"/>
              </a:ext>
            </a:extLst>
          </p:cNvPr>
          <p:cNvSpPr/>
          <p:nvPr/>
        </p:nvSpPr>
        <p:spPr>
          <a:xfrm rot="18367546">
            <a:off x="2732463" y="1803182"/>
            <a:ext cx="740580" cy="4077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B7BB96-851A-E43E-EE4D-2A75B9974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540" y="4490140"/>
            <a:ext cx="3550543" cy="234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C26139-A195-CADC-7581-C7B28D4670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34" r="16134"/>
          <a:stretch>
            <a:fillRect/>
          </a:stretch>
        </p:blipFill>
        <p:spPr>
          <a:xfrm>
            <a:off x="9681676" y="5377108"/>
            <a:ext cx="1048137" cy="14583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DAC31B-9F1F-7194-509A-6A463358D8C0}"/>
              </a:ext>
            </a:extLst>
          </p:cNvPr>
          <p:cNvSpPr txBox="1"/>
          <p:nvPr/>
        </p:nvSpPr>
        <p:spPr>
          <a:xfrm>
            <a:off x="5894540" y="395730"/>
            <a:ext cx="36487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1) Where was the detector hit?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F129BF-FC77-2907-596C-6CC78103BC1A}"/>
              </a:ext>
            </a:extLst>
          </p:cNvPr>
          <p:cNvSpPr txBox="1"/>
          <p:nvPr/>
        </p:nvSpPr>
        <p:spPr>
          <a:xfrm>
            <a:off x="464766" y="3760711"/>
            <a:ext cx="4612160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2) When was the detector hit?</a:t>
            </a:r>
            <a:br>
              <a:rPr lang="en-US" dirty="0">
                <a:latin typeface="+mn-lt"/>
              </a:rPr>
            </a:br>
            <a:r>
              <a:rPr lang="en-US" sz="1400" dirty="0">
                <a:latin typeface="+mn-lt"/>
              </a:rPr>
              <a:t>.. relative to start of cycle: 60 Hz, 30 Hz, …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“Time of Flight” </a:t>
            </a:r>
            <a:r>
              <a:rPr lang="en-US" sz="1400" dirty="0">
                <a:latin typeface="+mn-lt"/>
                <a:sym typeface="Wingdings" pitchFamily="2" charset="2"/>
              </a:rPr>
              <a:t> Speed of neutron  Wavelength</a:t>
            </a:r>
            <a:endParaRPr lang="en-US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FBA6FB-1968-CB69-F799-6F35357C144D}"/>
              </a:ext>
            </a:extLst>
          </p:cNvPr>
          <p:cNvSpPr txBox="1"/>
          <p:nvPr/>
        </p:nvSpPr>
        <p:spPr>
          <a:xfrm>
            <a:off x="5932450" y="3713356"/>
            <a:ext cx="60885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3) Where &amp; wavelength?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  <a:sym typeface="Wingdings" pitchFamily="2" charset="2"/>
              </a:rPr>
              <a:t> Distance of scattering centers              Model of sample structure</a:t>
            </a:r>
            <a:endParaRPr lang="en-US" sz="14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114DFD-CBA5-0A66-7C7D-EA24A3FDB9AE}"/>
              </a:ext>
            </a:extLst>
          </p:cNvPr>
          <p:cNvSpPr txBox="1"/>
          <p:nvPr/>
        </p:nvSpPr>
        <p:spPr>
          <a:xfrm>
            <a:off x="3102753" y="1991798"/>
            <a:ext cx="13000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scattered neutron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3FBDE8-C198-AD5C-D988-23C834019F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1675" y="4290871"/>
            <a:ext cx="1048137" cy="10773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FCF1125-9060-CE3F-5523-890A5EB843CF}"/>
              </a:ext>
            </a:extLst>
          </p:cNvPr>
          <p:cNvSpPr txBox="1"/>
          <p:nvPr/>
        </p:nvSpPr>
        <p:spPr>
          <a:xfrm>
            <a:off x="10820614" y="468642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NaCl?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F69E45-A87B-B2A8-4EFD-925EBD76F628}"/>
              </a:ext>
            </a:extLst>
          </p:cNvPr>
          <p:cNvSpPr txBox="1"/>
          <p:nvPr/>
        </p:nvSpPr>
        <p:spPr>
          <a:xfrm>
            <a:off x="10820614" y="5963146"/>
            <a:ext cx="109998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Diamond?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3F42191-97AF-A0E2-4405-215AFE0F3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6450" y="1223292"/>
            <a:ext cx="2423426" cy="22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8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4595"/>
            <a:ext cx="11430000" cy="54094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SNS Beam Lines started to use this in ~2014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/examples/15_pvaccess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start_neutrondemo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Allows fetching just what’s needed: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For detector pixel display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-r 'field(pixel)' neutrons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For time of flight display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-r 'field(</a:t>
            </a:r>
            <a:r>
              <a:rPr lang="en-US" dirty="0" err="1">
                <a:latin typeface="Courier" pitchFamily="2" charset="0"/>
              </a:rPr>
              <a:t>timeStamp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pPr marL="398463" lvl="1" indent="0">
              <a:buNone/>
            </a:pP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For d-space displays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-r 'field(</a:t>
            </a:r>
            <a:r>
              <a:rPr lang="en-US" dirty="0" err="1">
                <a:latin typeface="Courier" pitchFamily="2" charset="0"/>
              </a:rPr>
              <a:t>time_of_flight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B185B-5A79-CFE9-E826-270D6FF591F1}"/>
              </a:ext>
            </a:extLst>
          </p:cNvPr>
          <p:cNvSpPr/>
          <p:nvPr/>
        </p:nvSpPr>
        <p:spPr>
          <a:xfrm>
            <a:off x="8957733" y="347505"/>
            <a:ext cx="2209308" cy="5394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95853B2-92E9-1591-B14C-DA40721B1C03}"/>
              </a:ext>
            </a:extLst>
          </p:cNvPr>
          <p:cNvSpPr/>
          <p:nvPr/>
        </p:nvSpPr>
        <p:spPr>
          <a:xfrm rot="5400000">
            <a:off x="9326675" y="1098634"/>
            <a:ext cx="740580" cy="4077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4BE5-DB81-968B-8200-0B700BDB1C04}"/>
              </a:ext>
            </a:extLst>
          </p:cNvPr>
          <p:cNvSpPr txBox="1"/>
          <p:nvPr/>
        </p:nvSpPr>
        <p:spPr>
          <a:xfrm>
            <a:off x="9886048" y="1050628"/>
            <a:ext cx="22060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PVA neutron data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0A12CD-A684-4E19-FE2B-C87695A36D73}"/>
              </a:ext>
            </a:extLst>
          </p:cNvPr>
          <p:cNvSpPr/>
          <p:nvPr/>
        </p:nvSpPr>
        <p:spPr>
          <a:xfrm>
            <a:off x="8960988" y="1662148"/>
            <a:ext cx="2206053" cy="5394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Processing IOC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CD93294-CD08-7E16-BCF1-15D29E1F0611}"/>
              </a:ext>
            </a:extLst>
          </p:cNvPr>
          <p:cNvSpPr/>
          <p:nvPr/>
        </p:nvSpPr>
        <p:spPr>
          <a:xfrm rot="5400000">
            <a:off x="9589651" y="2400835"/>
            <a:ext cx="740580" cy="4077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DC4A5-915B-3E62-0CCE-BCE1044D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977" y="3090063"/>
            <a:ext cx="1758173" cy="725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6B40F-D1B3-D2CC-4150-E91949EA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308" y="2975003"/>
            <a:ext cx="949801" cy="840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6E130-6E36-D7BC-E7AF-A70CACC82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453" y="2989438"/>
            <a:ext cx="1357559" cy="1010380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C21A291A-5775-47C5-2932-C925FE01F87D}"/>
              </a:ext>
            </a:extLst>
          </p:cNvPr>
          <p:cNvSpPr/>
          <p:nvPr/>
        </p:nvSpPr>
        <p:spPr>
          <a:xfrm rot="7706662">
            <a:off x="8386819" y="2354091"/>
            <a:ext cx="740580" cy="4077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6E7FF0F-647D-FDBC-025C-EEA62BA01273}"/>
              </a:ext>
            </a:extLst>
          </p:cNvPr>
          <p:cNvSpPr/>
          <p:nvPr/>
        </p:nvSpPr>
        <p:spPr>
          <a:xfrm rot="2888437">
            <a:off x="10567000" y="2359288"/>
            <a:ext cx="740580" cy="4077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9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in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5894"/>
            <a:ext cx="6853981" cy="507648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Cannot</a:t>
            </a:r>
            <a:r>
              <a:rPr lang="en-US" dirty="0"/>
              <a:t> handle </a:t>
            </a:r>
            <a:r>
              <a:rPr lang="en-US" i="1" dirty="0"/>
              <a:t>arbitrary structure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Can</a:t>
            </a:r>
            <a:r>
              <a:rPr lang="en-US" dirty="0"/>
              <a:t> handle fields which are</a:t>
            </a:r>
            <a:br>
              <a:rPr lang="en-US" dirty="0"/>
            </a:br>
            <a:r>
              <a:rPr lang="en-US" i="1" dirty="0"/>
              <a:t>scalar</a:t>
            </a:r>
            <a:r>
              <a:rPr lang="en-US" dirty="0"/>
              <a:t> or </a:t>
            </a:r>
            <a:r>
              <a:rPr lang="en-US" i="1" dirty="0"/>
              <a:t>array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</a:t>
            </a:r>
            <a:r>
              <a:rPr lang="en-US" dirty="0" err="1">
                <a:latin typeface="Courier" pitchFamily="2" charset="0"/>
              </a:rPr>
              <a:t>proton_charge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://neutrons/pixel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21093-1541-FD42-B78C-00055A2A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90" y="2230244"/>
            <a:ext cx="3908656" cy="462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49CDF-7807-D048-A61C-5B5789E1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66" y="0"/>
            <a:ext cx="3161434" cy="30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D6E-D7DD-484E-AC55-E68C5BA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CFB0-5722-354D-BE04-7C094577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33945"/>
            <a:ext cx="11430000" cy="4267568"/>
          </a:xfrm>
        </p:spPr>
        <p:txBody>
          <a:bodyPr/>
          <a:lstStyle/>
          <a:p>
            <a:r>
              <a:rPr lang="en-US" dirty="0"/>
              <a:t>Basic ‘get’, ‘put’, ‘monitor’</a:t>
            </a:r>
          </a:p>
          <a:p>
            <a:r>
              <a:rPr lang="en-US" dirty="0"/>
              <a:t>PV Access server for normative types or custom data</a:t>
            </a:r>
          </a:p>
          <a:p>
            <a:endParaRPr lang="en-US" dirty="0"/>
          </a:p>
          <a:p>
            <a:pPr lvl="1"/>
            <a:r>
              <a:rPr lang="en-US" dirty="0"/>
              <a:t>See *.</a:t>
            </a:r>
            <a:r>
              <a:rPr lang="en-US" dirty="0" err="1"/>
              <a:t>py</a:t>
            </a:r>
            <a:r>
              <a:rPr lang="en-US" dirty="0"/>
              <a:t> examples under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  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/examples/15_pvaccess</a:t>
            </a:r>
          </a:p>
        </p:txBody>
      </p:sp>
    </p:spTree>
    <p:extLst>
      <p:ext uri="{BB962C8B-B14F-4D97-AF65-F5344CB8AC3E}">
        <p14:creationId xmlns:p14="http://schemas.microsoft.com/office/powerpoint/2010/main" val="292030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6DCE-7188-394A-8AAD-F3098B41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from IOC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65B1-6BD9-3E43-AD36-DDE5E96D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4790"/>
            <a:ext cx="11430000" cy="581191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`</a:t>
            </a:r>
            <a:r>
              <a:rPr lang="en-US" sz="2000" dirty="0" err="1"/>
              <a:t>makeBaseApp.pl</a:t>
            </a:r>
            <a:r>
              <a:rPr lang="en-US" sz="2000" dirty="0"/>
              <a:t> –t example` includes “group”:</a:t>
            </a:r>
            <a:br>
              <a:rPr lang="en-US" sz="2000" dirty="0"/>
            </a:br>
            <a:b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rm –rf /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</a:t>
            </a:r>
            <a:b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mkdir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–p /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 </a:t>
            </a:r>
            <a:b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cd /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/examples/mine</a:t>
            </a:r>
            <a:b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</a:t>
            </a:r>
            <a:r>
              <a:rPr lang="en-US" altLang="ja-JP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-</a:t>
            </a:r>
            <a:r>
              <a:rPr lang="en-US" altLang="ja-JP" sz="12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 example </a:t>
            </a:r>
            <a:r>
              <a:rPr lang="en-US" altLang="ja-JP" sz="12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</a:t>
            </a:r>
            <a:r>
              <a:rPr lang="en-US" altLang="ja-JP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2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</a:t>
            </a:r>
            <a:r>
              <a:rPr lang="en-US" altLang="ja-JP" sz="12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 </a:t>
            </a:r>
            <a:r>
              <a:rPr lang="en-US" altLang="ja-JP" sz="12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example </a:t>
            </a:r>
            <a:r>
              <a:rPr lang="en-US" altLang="ja-JP" sz="1200" dirty="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</a:t>
            </a:r>
            <a:r>
              <a:rPr lang="en-US" altLang="ja-JP" sz="1200" dirty="0" err="1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ja-JP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2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2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2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</a:t>
            </a:r>
            <a:r>
              <a:rPr lang="en-US" altLang="ja-JP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When prompted, use the previously created 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2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br>
              <a:rPr lang="en-US" altLang="ja-JP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</a:t>
            </a:r>
            <a:b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cd 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iocBoot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iocdemo</a:t>
            </a:r>
            <a:b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chmod</a:t>
            </a: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+x 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b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	./</a:t>
            </a:r>
            <a:r>
              <a:rPr lang="en-US" altLang="en-US" sz="12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endParaRPr lang="en-US" altLang="en-US" sz="12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r>
              <a:rPr lang="en-US" sz="2200" dirty="0"/>
              <a:t>Check </a:t>
            </a:r>
            <a:r>
              <a:rPr lang="en-US" sz="2200" dirty="0" err="1"/>
              <a:t>demoApp</a:t>
            </a:r>
            <a:r>
              <a:rPr lang="en-US" sz="2200" dirty="0"/>
              <a:t>/Db/</a:t>
            </a:r>
            <a:r>
              <a:rPr lang="en-US" sz="2200" dirty="0" err="1"/>
              <a:t>circle.db</a:t>
            </a:r>
            <a:endParaRPr lang="en-US" sz="2200" dirty="0"/>
          </a:p>
          <a:p>
            <a:pPr lvl="1"/>
            <a:r>
              <a:rPr lang="en-US" sz="1800" dirty="0"/>
              <a:t>Calc records ..:</a:t>
            </a:r>
            <a:r>
              <a:rPr lang="en-US" sz="1800" dirty="0" err="1"/>
              <a:t>circle:x</a:t>
            </a:r>
            <a:r>
              <a:rPr lang="en-US" sz="1800" dirty="0"/>
              <a:t> &amp; ..:</a:t>
            </a:r>
            <a:r>
              <a:rPr lang="en-US" sz="1800" dirty="0" err="1"/>
              <a:t>circle:y</a:t>
            </a:r>
            <a:r>
              <a:rPr lang="en-US" sz="1800" dirty="0"/>
              <a:t>  compute (x, y) coordinate on circle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info() annotations create PV ”</a:t>
            </a:r>
            <a:r>
              <a:rPr lang="en-US" sz="1800" dirty="0" err="1">
                <a:solidFill>
                  <a:srgbClr val="0070C0"/>
                </a:solidFill>
              </a:rPr>
              <a:t>epics-dev:circle</a:t>
            </a:r>
            <a:r>
              <a:rPr lang="en-US" sz="1800" dirty="0">
                <a:solidFill>
                  <a:srgbClr val="0070C0"/>
                </a:solidFill>
              </a:rPr>
              <a:t>” PV as struct 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{ angle, x, y }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/>
              <a:t>PVA “</a:t>
            </a:r>
            <a:r>
              <a:rPr lang="en-US" sz="2000" dirty="0" err="1"/>
              <a:t>epics-dev:circle</a:t>
            </a:r>
            <a:r>
              <a:rPr lang="en-US" sz="2000" dirty="0"/>
              <a:t>” updates atomically</a:t>
            </a:r>
          </a:p>
          <a:p>
            <a:pPr marL="398463" lvl="1" indent="0">
              <a:buNone/>
            </a:pPr>
            <a:r>
              <a:rPr lang="en-US" sz="1400" dirty="0" err="1">
                <a:latin typeface="Courier" pitchFamily="2" charset="0"/>
              </a:rPr>
              <a:t>camonitor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epics-dev:circle:x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epics-dev:circle:y</a:t>
            </a:r>
            <a:r>
              <a:rPr lang="en-US" sz="1800" dirty="0"/>
              <a:t> receives separate x, y updates</a:t>
            </a:r>
            <a:br>
              <a:rPr lang="en-US" sz="1800" dirty="0"/>
            </a:br>
            <a:br>
              <a:rPr lang="en-US" sz="1800" dirty="0"/>
            </a:br>
            <a:r>
              <a:rPr lang="en-US" sz="1400" dirty="0" err="1">
                <a:latin typeface="Courier" pitchFamily="2" charset="0"/>
              </a:rPr>
              <a:t>pvmonitor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epics-dev:circle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800" dirty="0"/>
              <a:t>will always see </a:t>
            </a:r>
            <a:r>
              <a:rPr lang="en-US" sz="1600" dirty="0">
                <a:latin typeface="Courier" pitchFamily="2" charset="0"/>
              </a:rPr>
              <a:t>sqrt(x</a:t>
            </a:r>
            <a:r>
              <a:rPr lang="en-US" sz="1600" baseline="30000" dirty="0">
                <a:latin typeface="Courier" pitchFamily="2" charset="0"/>
              </a:rPr>
              <a:t>2</a:t>
            </a:r>
            <a:r>
              <a:rPr lang="en-US" sz="1600" dirty="0">
                <a:latin typeface="Courier" pitchFamily="2" charset="0"/>
              </a:rPr>
              <a:t>+y</a:t>
            </a:r>
            <a:r>
              <a:rPr lang="en-US" sz="1600" baseline="30000" dirty="0">
                <a:latin typeface="Courier" pitchFamily="2" charset="0"/>
              </a:rPr>
              <a:t>2</a:t>
            </a:r>
            <a:r>
              <a:rPr lang="en-US" sz="1600" dirty="0">
                <a:latin typeface="Courier" pitchFamily="2" charset="0"/>
              </a:rPr>
              <a:t>)==1</a:t>
            </a:r>
          </a:p>
          <a:p>
            <a:pPr marL="398463" lvl="1" indent="0">
              <a:buNone/>
            </a:pPr>
            <a:endParaRPr lang="en-US" sz="16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1600" dirty="0">
                <a:latin typeface="Courier" pitchFamily="2" charset="0"/>
              </a:rPr>
              <a:t>			cd /</a:t>
            </a:r>
            <a:r>
              <a:rPr lang="en-US" sz="1600" dirty="0" err="1">
                <a:latin typeface="Courier" pitchFamily="2" charset="0"/>
              </a:rPr>
              <a:t>ics</a:t>
            </a:r>
            <a:r>
              <a:rPr lang="en-US" sz="1600" dirty="0">
                <a:latin typeface="Courier" pitchFamily="2" charset="0"/>
              </a:rPr>
              <a:t>/examples/15_pvaccess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			python </a:t>
            </a:r>
            <a:r>
              <a:rPr lang="en-US" sz="1600" dirty="0" err="1">
                <a:latin typeface="Courier" pitchFamily="2" charset="0"/>
              </a:rPr>
              <a:t>circle.py</a:t>
            </a:r>
            <a:r>
              <a:rPr lang="en-US" sz="1600" dirty="0">
                <a:latin typeface="Courier" pitchFamily="2" charset="0"/>
              </a:rPr>
              <a:t> </a:t>
            </a:r>
          </a:p>
          <a:p>
            <a:pPr marL="398463" lvl="1" indent="0">
              <a:buNone/>
            </a:pPr>
            <a:endParaRPr lang="en-US" sz="1600" dirty="0">
              <a:latin typeface="Courier" pitchFamily="2" charset="0"/>
            </a:endParaRPr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431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1247-053B-BC48-9081-217FA9C9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PV Access in June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4AA8-A62C-474F-BA36-EF31CD025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6118"/>
            <a:ext cx="3612957" cy="5471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Done, operational</a:t>
            </a:r>
          </a:p>
          <a:p>
            <a:r>
              <a:rPr lang="en-US" sz="2000" dirty="0">
                <a:solidFill>
                  <a:srgbClr val="00B050"/>
                </a:solidFill>
              </a:rPr>
              <a:t>PVA server for records in IOC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CS-Studio client</a:t>
            </a:r>
            <a:endParaRPr lang="en-US" sz="18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Area Detector images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Custom data servers and clients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SNS: neutron data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APS: services</a:t>
            </a:r>
          </a:p>
          <a:p>
            <a:r>
              <a:rPr lang="en-US" sz="2200" dirty="0">
                <a:solidFill>
                  <a:srgbClr val="00B050"/>
                </a:solidFill>
              </a:rPr>
              <a:t>Gateway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FD9E05-853C-454D-A4DD-490BB17E2C1A}"/>
              </a:ext>
            </a:extLst>
          </p:cNvPr>
          <p:cNvSpPr txBox="1">
            <a:spLocks/>
          </p:cNvSpPr>
          <p:nvPr/>
        </p:nvSpPr>
        <p:spPr bwMode="auto">
          <a:xfrm>
            <a:off x="4244697" y="986118"/>
            <a:ext cx="3886293" cy="54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Ongoing</a:t>
            </a:r>
          </a:p>
          <a:p>
            <a:r>
              <a:rPr lang="en-US" sz="2000" dirty="0"/>
              <a:t>How to best combine data from records into custom PVA data?</a:t>
            </a:r>
          </a:p>
          <a:p>
            <a:r>
              <a:rPr lang="en-US" sz="2000" dirty="0"/>
              <a:t>Syntax for PVA links between IOC.</a:t>
            </a:r>
            <a:br>
              <a:rPr lang="en-US" sz="2000" dirty="0"/>
            </a:br>
            <a:r>
              <a:rPr lang="en-US" sz="2000" dirty="0"/>
              <a:t>Need global “use PVA” option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Support for IPv6</a:t>
            </a:r>
          </a:p>
          <a:p>
            <a:pPr lvl="1"/>
            <a:r>
              <a:rPr lang="en-US" sz="1600" dirty="0"/>
              <a:t>Implemented,</a:t>
            </a:r>
            <a:br>
              <a:rPr lang="en-US" sz="1600" dirty="0"/>
            </a:br>
            <a:r>
              <a:rPr lang="en-US" sz="1600" dirty="0"/>
              <a:t>no operational experience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Network Security</a:t>
            </a:r>
          </a:p>
          <a:p>
            <a:pPr lvl="1"/>
            <a:r>
              <a:rPr lang="en-US" sz="1600" dirty="0"/>
              <a:t>Can replace TCP with ‘TLS’</a:t>
            </a:r>
          </a:p>
          <a:p>
            <a:pPr lvl="1"/>
            <a:r>
              <a:rPr lang="en-US" sz="1600" dirty="0"/>
              <a:t>Ongoing work related to certificate management</a:t>
            </a:r>
          </a:p>
          <a:p>
            <a:pPr lvl="1"/>
            <a:endParaRPr lang="en-US" sz="1600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AB04ED-65AF-3317-4978-3EF87172E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8" r="2827"/>
          <a:stretch/>
        </p:blipFill>
        <p:spPr>
          <a:xfrm>
            <a:off x="7986410" y="2596256"/>
            <a:ext cx="4075856" cy="200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document with a signature&#10;&#10;Description automatically generated">
            <a:extLst>
              <a:ext uri="{FF2B5EF4-FFF2-40B4-BE49-F238E27FC236}">
                <a16:creationId xmlns:a16="http://schemas.microsoft.com/office/drawing/2014/main" id="{D27344DB-48F0-9655-D70A-CB0D4373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604" y="4788396"/>
            <a:ext cx="4075856" cy="195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9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E618-07CD-A3E2-F9A4-00774835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0D9D-8B81-5BAC-AC52-5187E65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841573"/>
            <a:ext cx="11430000" cy="539497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/>
              <a:t>Channel Access</a:t>
            </a:r>
          </a:p>
          <a:p>
            <a:pPr marL="0" indent="0">
              <a:buNone/>
            </a:pPr>
            <a:r>
              <a:rPr lang="en-US" dirty="0"/>
              <a:t>PV Access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754F0C-5EE8-5788-884D-C2FF96D3A53F}"/>
              </a:ext>
            </a:extLst>
          </p:cNvPr>
          <p:cNvSpPr/>
          <p:nvPr/>
        </p:nvSpPr>
        <p:spPr>
          <a:xfrm>
            <a:off x="375227" y="1404778"/>
            <a:ext cx="1518310" cy="65060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libca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C, later C++ client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F885AC-1287-7696-A975-046F70B2AA0E}"/>
              </a:ext>
            </a:extLst>
          </p:cNvPr>
          <p:cNvSpPr/>
          <p:nvPr/>
        </p:nvSpPr>
        <p:spPr>
          <a:xfrm>
            <a:off x="3200759" y="2429208"/>
            <a:ext cx="1518310" cy="8895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pcas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C++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“portable” server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ABD83B-4F95-6F14-E596-DDD32EC1D0B1}"/>
              </a:ext>
            </a:extLst>
          </p:cNvPr>
          <p:cNvSpPr/>
          <p:nvPr/>
        </p:nvSpPr>
        <p:spPr>
          <a:xfrm>
            <a:off x="2014307" y="1381070"/>
            <a:ext cx="1518310" cy="9534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rsrv</a:t>
            </a:r>
            <a:r>
              <a:rPr lang="en-US" sz="1400" u="sng" dirty="0">
                <a:solidFill>
                  <a:schemeClr val="tx1"/>
                </a:solidFill>
              </a:rPr>
              <a:t> (in IOC)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server for records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510BA6-B616-1459-E356-C1431D6BC138}"/>
              </a:ext>
            </a:extLst>
          </p:cNvPr>
          <p:cNvSpPr/>
          <p:nvPr/>
        </p:nvSpPr>
        <p:spPr>
          <a:xfrm>
            <a:off x="451048" y="3539779"/>
            <a:ext cx="1652881" cy="6506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jca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Java wrapper for client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AB94A1-715E-C378-D084-F45B27D1A901}"/>
              </a:ext>
            </a:extLst>
          </p:cNvPr>
          <p:cNvSpPr/>
          <p:nvPr/>
        </p:nvSpPr>
        <p:spPr>
          <a:xfrm>
            <a:off x="985121" y="4331912"/>
            <a:ext cx="1321108" cy="6506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caj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Pure Java client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95F045-0A91-22CE-7F16-D8CB77FFB86E}"/>
              </a:ext>
            </a:extLst>
          </p:cNvPr>
          <p:cNvSpPr/>
          <p:nvPr/>
        </p:nvSpPr>
        <p:spPr>
          <a:xfrm>
            <a:off x="1788340" y="5050263"/>
            <a:ext cx="1321108" cy="10287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pyepics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Python wrapper for client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66B6FFC-74CD-26E9-35C3-5661D4B696B7}"/>
              </a:ext>
            </a:extLst>
          </p:cNvPr>
          <p:cNvSpPr/>
          <p:nvPr/>
        </p:nvSpPr>
        <p:spPr>
          <a:xfrm>
            <a:off x="3200759" y="5050263"/>
            <a:ext cx="1518309" cy="10287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PCASpy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Python wrapper for server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D94D79-7852-ED64-6ED1-890554915982}"/>
              </a:ext>
            </a:extLst>
          </p:cNvPr>
          <p:cNvCxnSpPr>
            <a:cxnSpLocks/>
          </p:cNvCxnSpPr>
          <p:nvPr/>
        </p:nvCxnSpPr>
        <p:spPr>
          <a:xfrm>
            <a:off x="686476" y="2042734"/>
            <a:ext cx="0" cy="149704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2D9D01-ADCE-1582-BFFB-CADDFBCAB572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613504" y="3214873"/>
            <a:ext cx="3007530" cy="66325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348549-EE67-CBEB-3451-38182436F8D0}"/>
              </a:ext>
            </a:extLst>
          </p:cNvPr>
          <p:cNvCxnSpPr>
            <a:cxnSpLocks/>
          </p:cNvCxnSpPr>
          <p:nvPr/>
        </p:nvCxnSpPr>
        <p:spPr>
          <a:xfrm>
            <a:off x="3897665" y="3318736"/>
            <a:ext cx="0" cy="173152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EE1D591-F479-2962-3BF2-42A0CF171805}"/>
              </a:ext>
            </a:extLst>
          </p:cNvPr>
          <p:cNvSpPr/>
          <p:nvPr/>
        </p:nvSpPr>
        <p:spPr>
          <a:xfrm>
            <a:off x="5477195" y="3111196"/>
            <a:ext cx="1518310" cy="9534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qsrv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C++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server for records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29CA350-9B16-8F9E-58B4-73260AB18D06}"/>
              </a:ext>
            </a:extLst>
          </p:cNvPr>
          <p:cNvSpPr/>
          <p:nvPr/>
        </p:nvSpPr>
        <p:spPr>
          <a:xfrm>
            <a:off x="5764004" y="1906482"/>
            <a:ext cx="1802049" cy="9534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pvAccessCPP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C++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server and client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3C7E81F-A817-9D9D-2F93-63870BF85B7D}"/>
              </a:ext>
            </a:extLst>
          </p:cNvPr>
          <p:cNvSpPr/>
          <p:nvPr/>
        </p:nvSpPr>
        <p:spPr>
          <a:xfrm>
            <a:off x="7990567" y="1906481"/>
            <a:ext cx="1802049" cy="9534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pvAccessJava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Java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server and client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4FC304-14A2-6118-CBA2-C1EE99B76E0E}"/>
              </a:ext>
            </a:extLst>
          </p:cNvPr>
          <p:cNvCxnSpPr>
            <a:cxnSpLocks/>
          </p:cNvCxnSpPr>
          <p:nvPr/>
        </p:nvCxnSpPr>
        <p:spPr>
          <a:xfrm>
            <a:off x="6244245" y="2859887"/>
            <a:ext cx="35" cy="26363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43950E3-52A0-CAF1-ABA1-3E9C02DA4759}"/>
              </a:ext>
            </a:extLst>
          </p:cNvPr>
          <p:cNvSpPr/>
          <p:nvPr/>
        </p:nvSpPr>
        <p:spPr>
          <a:xfrm>
            <a:off x="7773026" y="4744438"/>
            <a:ext cx="1518310" cy="9534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>
                <a:solidFill>
                  <a:schemeClr val="tx1"/>
                </a:solidFill>
              </a:rPr>
              <a:t>qsrv2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C++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server for records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DEB890-55BE-D6D9-052D-BA4FDB2AA36A}"/>
              </a:ext>
            </a:extLst>
          </p:cNvPr>
          <p:cNvSpPr/>
          <p:nvPr/>
        </p:nvSpPr>
        <p:spPr>
          <a:xfrm>
            <a:off x="7800891" y="3410252"/>
            <a:ext cx="1802049" cy="9534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>
                <a:solidFill>
                  <a:schemeClr val="tx1"/>
                </a:solidFill>
              </a:rPr>
              <a:t>PVXS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C++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server and client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9F74BBF-65C4-FB4D-4D40-047A9396C59E}"/>
              </a:ext>
            </a:extLst>
          </p:cNvPr>
          <p:cNvSpPr/>
          <p:nvPr/>
        </p:nvSpPr>
        <p:spPr>
          <a:xfrm>
            <a:off x="9825154" y="3013743"/>
            <a:ext cx="2078231" cy="95340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core.pva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Java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client (and server)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CD12AC-D963-86BB-6DCA-CD8FE922B0D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8532181" y="4363657"/>
            <a:ext cx="7895" cy="38078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E64F8BA-6B7E-54B4-0A54-4F2C207BF83A}"/>
              </a:ext>
            </a:extLst>
          </p:cNvPr>
          <p:cNvSpPr/>
          <p:nvPr/>
        </p:nvSpPr>
        <p:spPr>
          <a:xfrm>
            <a:off x="6401501" y="4319242"/>
            <a:ext cx="1321108" cy="10287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 err="1">
                <a:solidFill>
                  <a:schemeClr val="tx1"/>
                </a:solidFill>
              </a:rPr>
              <a:t>pyaPy</a:t>
            </a:r>
            <a:endParaRPr lang="en-US" sz="1400" u="sng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Python wrapper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BE0715-FB1C-00B2-5FC6-3B3FC3CDB17B}"/>
              </a:ext>
            </a:extLst>
          </p:cNvPr>
          <p:cNvCxnSpPr>
            <a:cxnSpLocks/>
          </p:cNvCxnSpPr>
          <p:nvPr/>
        </p:nvCxnSpPr>
        <p:spPr>
          <a:xfrm>
            <a:off x="7137302" y="2859886"/>
            <a:ext cx="0" cy="145935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75D827F-ED83-D000-951F-A4FB604454AA}"/>
              </a:ext>
            </a:extLst>
          </p:cNvPr>
          <p:cNvSpPr/>
          <p:nvPr/>
        </p:nvSpPr>
        <p:spPr>
          <a:xfrm>
            <a:off x="8942386" y="5725115"/>
            <a:ext cx="1321108" cy="10287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u="sng" dirty="0">
                <a:solidFill>
                  <a:schemeClr val="tx1"/>
                </a:solidFill>
              </a:rPr>
              <a:t>p4p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Python wrapper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29CAD5-FE97-9D4C-00F6-C024EC30122B}"/>
              </a:ext>
            </a:extLst>
          </p:cNvPr>
          <p:cNvCxnSpPr>
            <a:cxnSpLocks/>
          </p:cNvCxnSpPr>
          <p:nvPr/>
        </p:nvCxnSpPr>
        <p:spPr>
          <a:xfrm>
            <a:off x="9362942" y="4363656"/>
            <a:ext cx="0" cy="13614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Arrow 40">
            <a:extLst>
              <a:ext uri="{FF2B5EF4-FFF2-40B4-BE49-F238E27FC236}">
                <a16:creationId xmlns:a16="http://schemas.microsoft.com/office/drawing/2014/main" id="{89C04E23-E5DB-FA26-737F-D81653F55B4B}"/>
              </a:ext>
            </a:extLst>
          </p:cNvPr>
          <p:cNvSpPr/>
          <p:nvPr/>
        </p:nvSpPr>
        <p:spPr>
          <a:xfrm rot="5400000">
            <a:off x="2808467" y="3462392"/>
            <a:ext cx="4766208" cy="6187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Time </a:t>
            </a:r>
            <a:r>
              <a:rPr lang="en-US" sz="1000" dirty="0">
                <a:solidFill>
                  <a:schemeClr val="tx1"/>
                </a:solidFill>
              </a:rPr>
              <a:t>(not to scale)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38B01-BCFF-FA9F-A4C0-966A206A696B}"/>
              </a:ext>
            </a:extLst>
          </p:cNvPr>
          <p:cNvSpPr txBox="1"/>
          <p:nvPr/>
        </p:nvSpPr>
        <p:spPr>
          <a:xfrm>
            <a:off x="10263494" y="4486397"/>
            <a:ext cx="115768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IPv6, TLS, …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2F9FB07-0D01-AE54-758C-5448352A1667}"/>
              </a:ext>
            </a:extLst>
          </p:cNvPr>
          <p:cNvCxnSpPr>
            <a:cxnSpLocks/>
          </p:cNvCxnSpPr>
          <p:nvPr/>
        </p:nvCxnSpPr>
        <p:spPr>
          <a:xfrm flipH="1" flipV="1">
            <a:off x="9648293" y="4123515"/>
            <a:ext cx="713802" cy="362882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597BB6C-3098-0951-2694-67FDDDD98E83}"/>
              </a:ext>
            </a:extLst>
          </p:cNvPr>
          <p:cNvCxnSpPr>
            <a:cxnSpLocks/>
          </p:cNvCxnSpPr>
          <p:nvPr/>
        </p:nvCxnSpPr>
        <p:spPr>
          <a:xfrm flipV="1">
            <a:off x="10461247" y="4064601"/>
            <a:ext cx="0" cy="39688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1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B21B-0839-3E42-8EFE-ED28DF96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PV Access is 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4851-0DFE-824C-BC85-262AB3A2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4336"/>
            <a:ext cx="11430000" cy="4257177"/>
          </a:xfrm>
        </p:spPr>
        <p:txBody>
          <a:bodyPr/>
          <a:lstStyle/>
          <a:p>
            <a:r>
              <a:rPr lang="en-US" dirty="0"/>
              <a:t>Update to Channel Access</a:t>
            </a:r>
          </a:p>
          <a:p>
            <a:pPr lvl="1"/>
            <a:r>
              <a:rPr lang="en-US" dirty="0"/>
              <a:t>Both can be used in parallel</a:t>
            </a:r>
          </a:p>
          <a:p>
            <a:pPr lvl="1"/>
            <a:endParaRPr lang="en-US" dirty="0"/>
          </a:p>
          <a:p>
            <a:r>
              <a:rPr lang="en-US" dirty="0"/>
              <a:t>Similar, but supports custom data types</a:t>
            </a:r>
          </a:p>
          <a:p>
            <a:pPr lvl="1"/>
            <a:r>
              <a:rPr lang="en-US" dirty="0"/>
              <a:t>Won’t replace IOC/records/normative types,</a:t>
            </a:r>
            <a:br>
              <a:rPr lang="en-US" dirty="0"/>
            </a:br>
            <a:r>
              <a:rPr lang="en-US" dirty="0"/>
              <a:t>but useful for </a:t>
            </a:r>
            <a:r>
              <a:rPr lang="en-US"/>
              <a:t>special cases</a:t>
            </a:r>
            <a:br>
              <a:rPr lang="en-US"/>
            </a:br>
            <a:endParaRPr lang="en-US" dirty="0"/>
          </a:p>
          <a:p>
            <a:r>
              <a:rPr lang="en-US" dirty="0"/>
              <a:t>Since EPICS 7 included in base IOC</a:t>
            </a:r>
          </a:p>
          <a:p>
            <a:pPr lvl="1"/>
            <a:r>
              <a:rPr lang="en-US" dirty="0"/>
              <a:t>Details of ‘group’, ‘field(…)’ access still evolving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>
                <a:solidFill>
                  <a:srgbClr val="0070C0"/>
                </a:solidFill>
              </a:rPr>
              <a:t>IPv6 and network security will require PVA!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0F005404-61ED-CA11-6811-EF855566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636" y="544068"/>
            <a:ext cx="2242131" cy="219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28D00-55E4-20D9-B538-637C5F82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51" t="36238" r="24034" b="22589"/>
          <a:stretch>
            <a:fillRect/>
          </a:stretch>
        </p:blipFill>
        <p:spPr>
          <a:xfrm>
            <a:off x="8668292" y="3285635"/>
            <a:ext cx="3075653" cy="186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820E716-0C54-9280-AA83-22E0C8601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574" y="274320"/>
            <a:ext cx="2480560" cy="247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5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5E31-CD81-164E-AB4D-12B40FE3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Network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59C2-1DDB-D341-B788-D5ABF093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064871"/>
            <a:ext cx="11671901" cy="4636642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/>
              <a:t>Channel Access</a:t>
            </a:r>
          </a:p>
          <a:p>
            <a:pPr lvl="1"/>
            <a:r>
              <a:rPr lang="en-US" dirty="0"/>
              <a:t>Since beginning of EPICS</a:t>
            </a:r>
          </a:p>
          <a:p>
            <a:pPr lvl="1"/>
            <a:r>
              <a:rPr lang="en-US" dirty="0"/>
              <a:t>DBR_*: Number, </a:t>
            </a:r>
            <a:r>
              <a:rPr lang="en-US" dirty="0" err="1"/>
              <a:t>enum</a:t>
            </a:r>
            <a:r>
              <a:rPr lang="en-US" dirty="0"/>
              <a:t>, string, scalar or array, with time, alarm, limits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fully supported with bug fixes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PV Access</a:t>
            </a:r>
          </a:p>
          <a:p>
            <a:pPr lvl="1"/>
            <a:r>
              <a:rPr lang="en-US" dirty="0"/>
              <a:t>Started as “EPICS V4”,</a:t>
            </a:r>
            <a:br>
              <a:rPr lang="en-US" dirty="0"/>
            </a:br>
            <a:r>
              <a:rPr lang="en-US" dirty="0"/>
              <a:t>since EPICS 7 (2017) in base</a:t>
            </a:r>
          </a:p>
          <a:p>
            <a:pPr lvl="1"/>
            <a:r>
              <a:rPr lang="en-US" dirty="0"/>
              <a:t>PV Data: </a:t>
            </a:r>
            <a:r>
              <a:rPr lang="en-US" dirty="0">
                <a:solidFill>
                  <a:srgbClr val="0070C0"/>
                </a:solidFill>
              </a:rPr>
              <a:t>Arbitrary structures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New features being added</a:t>
            </a:r>
          </a:p>
        </p:txBody>
      </p:sp>
    </p:spTree>
    <p:extLst>
      <p:ext uri="{BB962C8B-B14F-4D97-AF65-F5344CB8AC3E}">
        <p14:creationId xmlns:p14="http://schemas.microsoft.com/office/powerpoint/2010/main" val="317009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18D8-76FD-6543-BFDC-E1C7A1A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7F29-2CF3-BB4A-8995-D1115F9F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8334"/>
            <a:ext cx="8282287" cy="5346441"/>
          </a:xfrm>
        </p:spPr>
        <p:txBody>
          <a:bodyPr/>
          <a:lstStyle/>
          <a:p>
            <a:r>
              <a:rPr lang="en-US" dirty="0" err="1"/>
              <a:t>softIocPVA</a:t>
            </a:r>
            <a:r>
              <a:rPr lang="en-US" dirty="0"/>
              <a:t> instead of </a:t>
            </a:r>
            <a:r>
              <a:rPr lang="en-US" dirty="0" err="1"/>
              <a:t>softIoc</a:t>
            </a:r>
            <a:endParaRPr lang="en-US" dirty="0"/>
          </a:p>
          <a:p>
            <a:pPr marL="398463" lvl="1" indent="0">
              <a:buNone/>
            </a:pPr>
            <a:r>
              <a:rPr lang="en-US" sz="1800" dirty="0">
                <a:latin typeface="Courier" pitchFamily="2" charset="0"/>
              </a:rPr>
              <a:t># We did this before: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/examples/fishtank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cat </a:t>
            </a:r>
            <a:r>
              <a:rPr lang="en-US" sz="1800" dirty="0" err="1">
                <a:latin typeface="Courier" pitchFamily="2" charset="0"/>
              </a:rPr>
              <a:t>st.cmd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# Compare, then run: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/examples/15_pvaccess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cat </a:t>
            </a:r>
            <a:r>
              <a:rPr lang="en-US" sz="1800" dirty="0" err="1">
                <a:latin typeface="Courier" pitchFamily="2" charset="0"/>
              </a:rPr>
              <a:t>st.cmd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./</a:t>
            </a:r>
            <a:r>
              <a:rPr lang="en-US" sz="1800" dirty="0" err="1">
                <a:latin typeface="Courier" pitchFamily="2" charset="0"/>
              </a:rPr>
              <a:t>st.cmd</a:t>
            </a:r>
            <a:endParaRPr lang="en-US" sz="1800" dirty="0">
              <a:latin typeface="Courier" pitchFamily="2" charset="0"/>
            </a:endParaRPr>
          </a:p>
          <a:p>
            <a:r>
              <a:rPr lang="en-US" dirty="0" err="1"/>
              <a:t>pv</a:t>
            </a:r>
            <a:r>
              <a:rPr lang="en-US" dirty="0"/>
              <a:t>… instead of ca…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camonitor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epics-dev:setpoint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epics-dev:tank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 err="1">
                <a:latin typeface="Courier" pitchFamily="2" charset="0"/>
              </a:rPr>
              <a:t>pvmonitor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epics-dev:setpoint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epics-dev:tank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 err="1">
                <a:latin typeface="Courier" pitchFamily="2" charset="0"/>
              </a:rPr>
              <a:t>pvput</a:t>
            </a:r>
            <a:r>
              <a:rPr lang="en-US" sz="1800" dirty="0">
                <a:latin typeface="Courier" pitchFamily="2" charset="0"/>
              </a:rPr>
              <a:t>     </a:t>
            </a:r>
            <a:r>
              <a:rPr lang="en-US" sz="1800" dirty="0" err="1">
                <a:latin typeface="Courier" pitchFamily="2" charset="0"/>
              </a:rPr>
              <a:t>epics-dev:setpoint</a:t>
            </a:r>
            <a:r>
              <a:rPr lang="en-US" sz="1800" dirty="0">
                <a:latin typeface="Courier" pitchFamily="2" charset="0"/>
              </a:rPr>
              <a:t> 40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caput     </a:t>
            </a:r>
            <a:r>
              <a:rPr lang="en-US" sz="1800" dirty="0" err="1">
                <a:latin typeface="Courier" pitchFamily="2" charset="0"/>
              </a:rPr>
              <a:t>epics-dev:setpoint</a:t>
            </a:r>
            <a:r>
              <a:rPr lang="en-US" sz="1800" dirty="0">
                <a:latin typeface="Courier" pitchFamily="2" charset="0"/>
              </a:rPr>
              <a:t> 30</a:t>
            </a:r>
          </a:p>
          <a:p>
            <a:r>
              <a:rPr lang="en-US" dirty="0" err="1"/>
              <a:t>CS-Stud﻿io</a:t>
            </a:r>
            <a:r>
              <a:rPr lang="en-US" dirty="0"/>
              <a:t>: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css</a:t>
            </a:r>
            <a:r>
              <a:rPr lang="en-US" sz="1800" dirty="0">
                <a:latin typeface="Courier" pitchFamily="2" charset="0"/>
              </a:rPr>
              <a:t> -resource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/examples/15_pvaccess/</a:t>
            </a:r>
            <a:r>
              <a:rPr lang="en-US" sz="1800" dirty="0" err="1">
                <a:latin typeface="Courier" pitchFamily="2" charset="0"/>
              </a:rPr>
              <a:t>pva.bob</a:t>
            </a:r>
            <a:endParaRPr lang="en-US" sz="1800" dirty="0">
              <a:latin typeface="Courier" pitchFamily="2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2FB2AD4-D70D-3242-A293-CD689D20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56" y="544068"/>
            <a:ext cx="4452411" cy="443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77A252-A503-9443-9305-52D54389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19" y="4836962"/>
            <a:ext cx="17526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B847-B5F2-B04B-8EA0-49FD7E63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4BDE-D335-FC44-A823-1BA6B460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54727"/>
            <a:ext cx="11430000" cy="42467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Like Channel Access</a:t>
            </a:r>
          </a:p>
          <a:p>
            <a:pPr lvl="1"/>
            <a:r>
              <a:rPr lang="en-US" dirty="0"/>
              <a:t>Name search via UDP</a:t>
            </a:r>
          </a:p>
          <a:p>
            <a:pPr lvl="1"/>
            <a:r>
              <a:rPr lang="en-US" dirty="0"/>
              <a:t>Connection for data transfer via TCP</a:t>
            </a:r>
          </a:p>
          <a:p>
            <a:pPr lvl="1"/>
            <a:r>
              <a:rPr lang="en-US" dirty="0"/>
              <a:t>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_ADDR_LIST, 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_AUTO_ADDR_LIST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Get, put, monitor</a:t>
            </a:r>
          </a:p>
          <a:p>
            <a:pPr lvl="1"/>
            <a:r>
              <a:rPr lang="en-US" dirty="0"/>
              <a:t>Plus an ‘</a:t>
            </a:r>
            <a:r>
              <a:rPr lang="en-US" dirty="0">
                <a:solidFill>
                  <a:srgbClr val="0070C0"/>
                </a:solidFill>
              </a:rPr>
              <a:t>RPC</a:t>
            </a:r>
            <a:r>
              <a:rPr lang="en-US" dirty="0"/>
              <a:t>’ type operation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Arbitrary</a:t>
            </a:r>
            <a:r>
              <a:rPr lang="en-US" dirty="0"/>
              <a:t> PV Data </a:t>
            </a:r>
            <a:r>
              <a:rPr lang="en-US" dirty="0">
                <a:solidFill>
                  <a:srgbClr val="0070C0"/>
                </a:solidFill>
              </a:rPr>
              <a:t>structures</a:t>
            </a:r>
            <a:r>
              <a:rPr lang="en-US" dirty="0"/>
              <a:t> instead of DBR_..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Data:   Great, but then 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1329661" y="1563547"/>
            <a:ext cx="2906674" cy="1989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Fred’s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1E1F5-F99D-D744-AE82-52E7DE46339E}"/>
              </a:ext>
            </a:extLst>
          </p:cNvPr>
          <p:cNvSpPr txBox="1">
            <a:spLocks/>
          </p:cNvSpPr>
          <p:nvPr/>
        </p:nvSpPr>
        <p:spPr bwMode="auto">
          <a:xfrm>
            <a:off x="4721776" y="1264399"/>
            <a:ext cx="2770706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Keith’s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level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data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type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AFD02-6E55-9C41-9DD6-1538712219D8}"/>
              </a:ext>
            </a:extLst>
          </p:cNvPr>
          <p:cNvSpPr txBox="1">
            <a:spLocks/>
          </p:cNvSpPr>
          <p:nvPr/>
        </p:nvSpPr>
        <p:spPr bwMode="auto">
          <a:xfrm>
            <a:off x="1828800" y="4023185"/>
            <a:ext cx="2731625" cy="17294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Jane’s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info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content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meta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ms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57F1F5-902E-8B4B-B64C-B2A1E51B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309" y="3553429"/>
            <a:ext cx="5974966" cy="2835796"/>
          </a:xfrm>
        </p:spPr>
        <p:txBody>
          <a:bodyPr/>
          <a:lstStyle/>
          <a:p>
            <a:r>
              <a:rPr lang="en-US" dirty="0"/>
              <a:t>Which number to show on a user display?</a:t>
            </a:r>
          </a:p>
          <a:p>
            <a:r>
              <a:rPr lang="en-US" dirty="0"/>
              <a:t>What units?</a:t>
            </a:r>
          </a:p>
          <a:p>
            <a:r>
              <a:rPr lang="en-US" dirty="0"/>
              <a:t>Is this an alarm?</a:t>
            </a:r>
          </a:p>
          <a:p>
            <a:r>
              <a:rPr lang="en-US" dirty="0"/>
              <a:t>Time stamp?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059712-462B-9645-A4A6-98695C99C994}"/>
              </a:ext>
            </a:extLst>
          </p:cNvPr>
          <p:cNvSpPr txBox="1">
            <a:spLocks/>
          </p:cNvSpPr>
          <p:nvPr/>
        </p:nvSpPr>
        <p:spPr bwMode="auto">
          <a:xfrm>
            <a:off x="8080310" y="1392551"/>
            <a:ext cx="3433666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1" dirty="0">
                <a:latin typeface="Courier" pitchFamily="2" charset="0"/>
              </a:rPr>
              <a:t>Jürgen’s structure:</a:t>
            </a:r>
            <a:br>
              <a:rPr lang="en-US" sz="1800" b="1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grad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wert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</a:t>
            </a:r>
            <a:r>
              <a:rPr lang="en-US" sz="1800" dirty="0" err="1">
                <a:latin typeface="Courier" pitchFamily="2" charset="0"/>
              </a:rPr>
              <a:t>typ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</a:t>
            </a:r>
            <a:r>
              <a:rPr lang="en-US" sz="1800" dirty="0" err="1">
                <a:latin typeface="Courier" pitchFamily="2" charset="0"/>
              </a:rPr>
              <a:t>zeit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967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“Normative Types”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CF1A-17D5-9047-A002-2B455172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3848"/>
            <a:ext cx="5006447" cy="5353157"/>
          </a:xfrm>
        </p:spPr>
        <p:txBody>
          <a:bodyPr/>
          <a:lstStyle/>
          <a:p>
            <a:r>
              <a:rPr lang="en-US" dirty="0"/>
              <a:t>Channel Access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dbr_ctrl_double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    precision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char     units[8]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 no timestamp …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value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dbr_time_double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timestamp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 value 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You get what you request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(network always transfers complete struct)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5843787" y="983848"/>
            <a:ext cx="4737403" cy="5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PV  Access</a:t>
            </a:r>
          </a:p>
          <a:p>
            <a:pPr marL="0" indent="0">
              <a:buNone/>
            </a:pPr>
            <a:r>
              <a:rPr lang="en-US" sz="1800" dirty="0" err="1">
                <a:latin typeface="Courier" pitchFamily="2" charset="0"/>
              </a:rPr>
              <a:t>epics:nt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NTScalar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int      alarm/status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int      alarm/severity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display/units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int      display/precision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/>
              <a:t>You get what you request</a:t>
            </a:r>
            <a:br>
              <a:rPr lang="en-US" sz="1800" dirty="0"/>
            </a:br>
            <a:r>
              <a:rPr lang="en-US" sz="1800" dirty="0"/>
              <a:t>(but network only transfers changes)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B73D-3D66-F94F-B62D-D18B8562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            vs.                 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4596-1EF5-B24C-8E93-EFE5C7E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49302"/>
            <a:ext cx="11272238" cy="798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Similar command line tools: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36ED0-4120-5949-85BA-B92BF5FF784E}"/>
              </a:ext>
            </a:extLst>
          </p:cNvPr>
          <p:cNvSpPr txBox="1"/>
          <p:nvPr/>
        </p:nvSpPr>
        <p:spPr>
          <a:xfrm>
            <a:off x="680299" y="1690730"/>
            <a:ext cx="11272238" cy="50506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cainfo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–d CTRL_DOUBLE </a:t>
            </a:r>
            <a:r>
              <a:rPr lang="en-US" dirty="0" err="1">
                <a:latin typeface="Courier" pitchFamily="2" charset="0"/>
              </a:rPr>
              <a:t>epics-dev:tank</a:t>
            </a: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 Not supported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camonitor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–d CTRL_DOUBLE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epics-dev:tank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epics-dev:tank.SCAN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</a:t>
            </a:r>
            <a:endParaRPr lang="en-US" dirty="0">
              <a:latin typeface="Courier" pitchFamily="2" charset="0"/>
            </a:endParaRPr>
          </a:p>
          <a:p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</a:t>
            </a: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–M raw </a:t>
            </a:r>
            <a:r>
              <a:rPr lang="en-US" dirty="0" err="1">
                <a:latin typeface="Courier" pitchFamily="2" charset="0"/>
              </a:rPr>
              <a:t>epics-dev:tank</a:t>
            </a: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Note first few updates!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pvmonitor</a:t>
            </a:r>
            <a:r>
              <a:rPr lang="en-US" dirty="0">
                <a:latin typeface="Courier" pitchFamily="2" charset="0"/>
              </a:rPr>
              <a:t> –M raw </a:t>
            </a:r>
            <a:r>
              <a:rPr lang="en-US" dirty="0" err="1">
                <a:latin typeface="Courier" pitchFamily="2" charset="0"/>
              </a:rPr>
              <a:t>epics-dev:tank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epics-dev:tank.SCAN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3671C-1102-D4AF-C605-3FB7E6B62AE8}"/>
              </a:ext>
            </a:extLst>
          </p:cNvPr>
          <p:cNvSpPr txBox="1"/>
          <p:nvPr/>
        </p:nvSpPr>
        <p:spPr>
          <a:xfrm>
            <a:off x="6316418" y="6150412"/>
            <a:ext cx="35780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… and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pvxget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pvxinfo</a:t>
            </a:r>
            <a:r>
              <a:rPr lang="en-US" dirty="0">
                <a:latin typeface="Courier" pitchFamily="2" charset="0"/>
              </a:rPr>
              <a:t>, …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97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1EE-2D70-FC4E-AA90-09D4FBA0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DD95-DA98-3B4B-A812-172A4664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1722"/>
            <a:ext cx="11430000" cy="5533054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pva</a:t>
            </a:r>
            <a:r>
              <a:rPr lang="en-US" dirty="0"/>
              <a:t>://… prefix to select PV Access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ca://… prefix to select Channel Access</a:t>
            </a:r>
          </a:p>
          <a:p>
            <a:r>
              <a:rPr lang="en-US" dirty="0"/>
              <a:t>Set default in ﻿/</a:t>
            </a:r>
            <a:r>
              <a:rPr lang="en-US" dirty="0" err="1"/>
              <a:t>ics</a:t>
            </a:r>
            <a:r>
              <a:rPr lang="en-US" dirty="0"/>
              <a:t>/tools/</a:t>
            </a:r>
            <a:r>
              <a:rPr lang="en-US" dirty="0" err="1"/>
              <a:t>css_training.ini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FEC92F-EEF7-5246-B936-0A2DCE33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75" y="1538010"/>
            <a:ext cx="9588759" cy="278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0F627-5417-2E48-9286-8373C338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01" y="5920274"/>
            <a:ext cx="33401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95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26AE-CF03-7243-8864-1672959C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it’s very similar, maybe more efficient…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9117-6DF3-3044-9623-F785D8B4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9" y="1653735"/>
            <a:ext cx="8453535" cy="404777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What’s really new?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How about those custom structures?</a:t>
            </a:r>
          </a:p>
        </p:txBody>
      </p:sp>
    </p:spTree>
    <p:extLst>
      <p:ext uri="{BB962C8B-B14F-4D97-AF65-F5344CB8AC3E}">
        <p14:creationId xmlns:p14="http://schemas.microsoft.com/office/powerpoint/2010/main" val="20210990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1392</Words>
  <Application>Microsoft Office PowerPoint</Application>
  <PresentationFormat>Widescreen</PresentationFormat>
  <Paragraphs>200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Century Gothic</vt:lpstr>
      <vt:lpstr>Courier</vt:lpstr>
      <vt:lpstr>Courier New</vt:lpstr>
      <vt:lpstr>ORNL</vt:lpstr>
      <vt:lpstr>PV Access</vt:lpstr>
      <vt:lpstr>EPICS Network Protocols</vt:lpstr>
      <vt:lpstr>First Glance</vt:lpstr>
      <vt:lpstr>PV Access</vt:lpstr>
      <vt:lpstr>Custom Data:   Great, but then what?</vt:lpstr>
      <vt:lpstr>“Normative Types”</vt:lpstr>
      <vt:lpstr>Channel Access             vs.                 PV Access</vt:lpstr>
      <vt:lpstr>CS-Studio</vt:lpstr>
      <vt:lpstr>So it’s very similar, maybe more efficient…</vt:lpstr>
      <vt:lpstr>Images: Normative type NTNDArray</vt:lpstr>
      <vt:lpstr>SNS Neutron Data</vt:lpstr>
      <vt:lpstr>Custom PV Data</vt:lpstr>
      <vt:lpstr>Custom PV Data in CS-Studio</vt:lpstr>
      <vt:lpstr>PV Access and Python</vt:lpstr>
      <vt:lpstr>Custom PV Data from IOC Records</vt:lpstr>
      <vt:lpstr>State of PV Access in June 2026</vt:lpstr>
      <vt:lpstr>History</vt:lpstr>
      <vt:lpstr>Summary: PV Access is 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2026-06-17T18:19:57Z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